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
      <p:font typeface="Pacifico"/>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acific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3b1ab949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3b1ab949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3b1ab949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3b1ab949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3b1ab949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3b1ab949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3b1ab949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3b1ab949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3b1ab949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3b1ab949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3b1ab949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3b1ab949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3b1ab949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3b1ab949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7d66a0bb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7d66a0bb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3b1ab949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3b1ab949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d66a0bb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d66a0bb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2924a356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42924a356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d66a0bbd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d66a0bbd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2924a356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2924a356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2924a356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2924a356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2924a356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2924a356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3b1ab94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3b1ab94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3b1ab949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3b1ab949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3b1ab94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3b1ab94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3b1ab949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3b1ab949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jp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5.jpg"/><Relationship Id="rId5" Type="http://schemas.openxmlformats.org/officeDocument/2006/relationships/image" Target="../media/image29.jpg"/><Relationship Id="rId6" Type="http://schemas.openxmlformats.org/officeDocument/2006/relationships/image" Target="../media/image33.jpg"/><Relationship Id="rId7" Type="http://schemas.openxmlformats.org/officeDocument/2006/relationships/image" Target="../media/image32.jpg"/><Relationship Id="rId8"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uciml/red-wine-quality-cortez-et-al-200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andynewman-1/Project-4" TargetMode="Externa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00978" y="715450"/>
            <a:ext cx="5102100" cy="205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chemeClr val="accent2"/>
                </a:solidFill>
              </a:rPr>
              <a:t>WINE QUALITY PREDICTION</a:t>
            </a:r>
            <a:endParaRPr b="1">
              <a:solidFill>
                <a:schemeClr val="accent2"/>
              </a:solidFill>
            </a:endParaRPr>
          </a:p>
        </p:txBody>
      </p:sp>
      <p:sp>
        <p:nvSpPr>
          <p:cNvPr id="135" name="Google Shape;135;p13"/>
          <p:cNvSpPr txBox="1"/>
          <p:nvPr>
            <p:ph idx="1" type="subTitle"/>
          </p:nvPr>
        </p:nvSpPr>
        <p:spPr>
          <a:xfrm>
            <a:off x="4298400" y="2216275"/>
            <a:ext cx="4232700" cy="224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solidFill>
                  <a:schemeClr val="accent4"/>
                </a:solidFill>
              </a:rPr>
              <a:t>Creating a way to predict the quality of  wine us</a:t>
            </a:r>
            <a:r>
              <a:rPr lang="en" sz="1700">
                <a:solidFill>
                  <a:schemeClr val="accent4"/>
                </a:solidFill>
              </a:rPr>
              <a:t>ing Machine Learning methods</a:t>
            </a:r>
            <a:endParaRPr sz="1700">
              <a:solidFill>
                <a:schemeClr val="accent4"/>
              </a:solidFill>
            </a:endParaRPr>
          </a:p>
          <a:p>
            <a:pPr indent="0" lvl="0" marL="0" rtl="0" algn="ctr">
              <a:spcBef>
                <a:spcPts val="0"/>
              </a:spcBef>
              <a:spcAft>
                <a:spcPts val="0"/>
              </a:spcAft>
              <a:buNone/>
            </a:pPr>
            <a:r>
              <a:t/>
            </a:r>
            <a:endParaRPr sz="1700">
              <a:solidFill>
                <a:schemeClr val="accent4"/>
              </a:solidFill>
            </a:endParaRPr>
          </a:p>
          <a:p>
            <a:pPr indent="0" lvl="0" marL="0" rtl="0" algn="ctr">
              <a:spcBef>
                <a:spcPts val="0"/>
              </a:spcBef>
              <a:spcAft>
                <a:spcPts val="0"/>
              </a:spcAft>
              <a:buNone/>
            </a:pPr>
            <a:r>
              <a:rPr lang="en" sz="1700">
                <a:solidFill>
                  <a:schemeClr val="accent4"/>
                </a:solidFill>
              </a:rPr>
              <a:t>We will explore different methods and discover if the same method is applicable for both </a:t>
            </a:r>
            <a:r>
              <a:rPr lang="en" sz="1700">
                <a:solidFill>
                  <a:srgbClr val="FF0000"/>
                </a:solidFill>
              </a:rPr>
              <a:t>red </a:t>
            </a:r>
            <a:r>
              <a:rPr lang="en" sz="1700">
                <a:solidFill>
                  <a:schemeClr val="accent4"/>
                </a:solidFill>
              </a:rPr>
              <a:t>and </a:t>
            </a:r>
            <a:r>
              <a:rPr lang="en" sz="1700"/>
              <a:t>white</a:t>
            </a:r>
            <a:r>
              <a:rPr lang="en" sz="1700">
                <a:solidFill>
                  <a:schemeClr val="accent4"/>
                </a:solidFill>
              </a:rPr>
              <a:t> wines</a:t>
            </a:r>
            <a:endParaRPr sz="1700">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851925" y="66575"/>
            <a:ext cx="61965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Visualising Correlation to Quality</a:t>
            </a:r>
            <a:r>
              <a:rPr lang="en" sz="1700">
                <a:solidFill>
                  <a:schemeClr val="accent4"/>
                </a:solidFill>
              </a:rPr>
              <a:t> (bar)</a:t>
            </a:r>
            <a:endParaRPr sz="1700">
              <a:solidFill>
                <a:schemeClr val="accent4"/>
              </a:solidFill>
            </a:endParaRPr>
          </a:p>
          <a:p>
            <a:pPr indent="0" lvl="0" marL="0" rtl="0" algn="l">
              <a:spcBef>
                <a:spcPts val="0"/>
              </a:spcBef>
              <a:spcAft>
                <a:spcPts val="0"/>
              </a:spcAft>
              <a:buNone/>
            </a:pPr>
            <a:r>
              <a:t/>
            </a:r>
            <a:endParaRPr/>
          </a:p>
        </p:txBody>
      </p:sp>
      <p:sp>
        <p:nvSpPr>
          <p:cNvPr id="210" name="Google Shape;210;p22"/>
          <p:cNvSpPr txBox="1"/>
          <p:nvPr/>
        </p:nvSpPr>
        <p:spPr>
          <a:xfrm>
            <a:off x="1442600" y="1522813"/>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11" name="Google Shape;211;p22"/>
          <p:cNvSpPr txBox="1"/>
          <p:nvPr/>
        </p:nvSpPr>
        <p:spPr>
          <a:xfrm>
            <a:off x="1253800" y="3766738"/>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12" name="Google Shape;212;p22"/>
          <p:cNvPicPr preferRelativeResize="0"/>
          <p:nvPr/>
        </p:nvPicPr>
        <p:blipFill>
          <a:blip r:embed="rId3">
            <a:alphaModFix/>
          </a:blip>
          <a:stretch>
            <a:fillRect/>
          </a:stretch>
        </p:blipFill>
        <p:spPr>
          <a:xfrm>
            <a:off x="2265250" y="684725"/>
            <a:ext cx="5369849" cy="2098874"/>
          </a:xfrm>
          <a:prstGeom prst="rect">
            <a:avLst/>
          </a:prstGeom>
          <a:noFill/>
          <a:ln>
            <a:noFill/>
          </a:ln>
        </p:spPr>
      </p:pic>
      <p:pic>
        <p:nvPicPr>
          <p:cNvPr id="213" name="Google Shape;213;p22"/>
          <p:cNvPicPr preferRelativeResize="0"/>
          <p:nvPr/>
        </p:nvPicPr>
        <p:blipFill>
          <a:blip r:embed="rId4">
            <a:alphaModFix/>
          </a:blip>
          <a:stretch>
            <a:fillRect/>
          </a:stretch>
        </p:blipFill>
        <p:spPr>
          <a:xfrm>
            <a:off x="2265250" y="2928650"/>
            <a:ext cx="5369849" cy="209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1193175" y="178975"/>
            <a:ext cx="7362900" cy="72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Visualising Correlation to Quality</a:t>
            </a:r>
            <a:r>
              <a:rPr lang="en" sz="1700">
                <a:solidFill>
                  <a:schemeClr val="accent4"/>
                </a:solidFill>
              </a:rPr>
              <a:t> (bubble plots)</a:t>
            </a:r>
            <a:endParaRPr sz="1700">
              <a:solidFill>
                <a:schemeClr val="accent4"/>
              </a:solidFill>
            </a:endParaRPr>
          </a:p>
          <a:p>
            <a:pPr indent="0" lvl="0" marL="0" rtl="0" algn="ctr">
              <a:spcBef>
                <a:spcPts val="0"/>
              </a:spcBef>
              <a:spcAft>
                <a:spcPts val="0"/>
              </a:spcAft>
              <a:buNone/>
            </a:pPr>
            <a:r>
              <a:rPr lang="en" sz="1477">
                <a:solidFill>
                  <a:schemeClr val="accent4"/>
                </a:solidFill>
              </a:rPr>
              <a:t>Green = Positive Correlation, Orange = Negative Correlation</a:t>
            </a:r>
            <a:endParaRPr sz="1477">
              <a:solidFill>
                <a:schemeClr val="accent4"/>
              </a:solidFill>
            </a:endParaRPr>
          </a:p>
          <a:p>
            <a:pPr indent="0" lvl="0" marL="0" rtl="0" algn="l">
              <a:spcBef>
                <a:spcPts val="0"/>
              </a:spcBef>
              <a:spcAft>
                <a:spcPts val="0"/>
              </a:spcAft>
              <a:buNone/>
            </a:pPr>
            <a:r>
              <a:t/>
            </a:r>
            <a:endParaRPr/>
          </a:p>
        </p:txBody>
      </p:sp>
      <p:sp>
        <p:nvSpPr>
          <p:cNvPr id="219" name="Google Shape;219;p23"/>
          <p:cNvSpPr txBox="1"/>
          <p:nvPr/>
        </p:nvSpPr>
        <p:spPr>
          <a:xfrm>
            <a:off x="2644175" y="83712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20" name="Google Shape;220;p23"/>
          <p:cNvSpPr txBox="1"/>
          <p:nvPr/>
        </p:nvSpPr>
        <p:spPr>
          <a:xfrm>
            <a:off x="6629125" y="83712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21" name="Google Shape;221;p23"/>
          <p:cNvPicPr preferRelativeResize="0"/>
          <p:nvPr/>
        </p:nvPicPr>
        <p:blipFill>
          <a:blip r:embed="rId3">
            <a:alphaModFix/>
          </a:blip>
          <a:stretch>
            <a:fillRect/>
          </a:stretch>
        </p:blipFill>
        <p:spPr>
          <a:xfrm>
            <a:off x="1131650" y="1259825"/>
            <a:ext cx="3608798" cy="3578875"/>
          </a:xfrm>
          <a:prstGeom prst="rect">
            <a:avLst/>
          </a:prstGeom>
          <a:noFill/>
          <a:ln>
            <a:noFill/>
          </a:ln>
        </p:spPr>
      </p:pic>
      <p:pic>
        <p:nvPicPr>
          <p:cNvPr id="222" name="Google Shape;222;p23"/>
          <p:cNvPicPr preferRelativeResize="0"/>
          <p:nvPr/>
        </p:nvPicPr>
        <p:blipFill>
          <a:blip r:embed="rId4">
            <a:alphaModFix/>
          </a:blip>
          <a:stretch>
            <a:fillRect/>
          </a:stretch>
        </p:blipFill>
        <p:spPr>
          <a:xfrm>
            <a:off x="4860648" y="1259825"/>
            <a:ext cx="3966945" cy="3578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1253800" y="211625"/>
            <a:ext cx="70389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a:t>
            </a:r>
            <a:r>
              <a:rPr lang="en" sz="2000">
                <a:solidFill>
                  <a:schemeClr val="accent4"/>
                </a:solidFill>
              </a:rPr>
              <a:t>isualising feature importance</a:t>
            </a:r>
            <a:r>
              <a:rPr lang="en" sz="1700">
                <a:solidFill>
                  <a:schemeClr val="accent4"/>
                </a:solidFill>
              </a:rPr>
              <a:t> (bar chart)</a:t>
            </a:r>
            <a:endParaRPr sz="1700">
              <a:solidFill>
                <a:schemeClr val="accent4"/>
              </a:solidFill>
            </a:endParaRPr>
          </a:p>
          <a:p>
            <a:pPr indent="0" lvl="0" marL="0" rtl="0" algn="l">
              <a:spcBef>
                <a:spcPts val="0"/>
              </a:spcBef>
              <a:spcAft>
                <a:spcPts val="0"/>
              </a:spcAft>
              <a:buNone/>
            </a:pPr>
            <a:r>
              <a:t/>
            </a:r>
            <a:endParaRPr/>
          </a:p>
        </p:txBody>
      </p:sp>
      <p:sp>
        <p:nvSpPr>
          <p:cNvPr id="228" name="Google Shape;228;p24"/>
          <p:cNvSpPr txBox="1"/>
          <p:nvPr/>
        </p:nvSpPr>
        <p:spPr>
          <a:xfrm>
            <a:off x="2783000" y="83712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29" name="Google Shape;229;p24"/>
          <p:cNvSpPr txBox="1"/>
          <p:nvPr/>
        </p:nvSpPr>
        <p:spPr>
          <a:xfrm>
            <a:off x="6629125" y="83712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30" name="Google Shape;230;p24"/>
          <p:cNvPicPr preferRelativeResize="0"/>
          <p:nvPr/>
        </p:nvPicPr>
        <p:blipFill>
          <a:blip r:embed="rId3">
            <a:alphaModFix/>
          </a:blip>
          <a:stretch>
            <a:fillRect/>
          </a:stretch>
        </p:blipFill>
        <p:spPr>
          <a:xfrm>
            <a:off x="1063075" y="1310225"/>
            <a:ext cx="3890370" cy="3578876"/>
          </a:xfrm>
          <a:prstGeom prst="rect">
            <a:avLst/>
          </a:prstGeom>
          <a:noFill/>
          <a:ln>
            <a:noFill/>
          </a:ln>
        </p:spPr>
      </p:pic>
      <p:pic>
        <p:nvPicPr>
          <p:cNvPr id="231" name="Google Shape;231;p24"/>
          <p:cNvPicPr preferRelativeResize="0"/>
          <p:nvPr/>
        </p:nvPicPr>
        <p:blipFill>
          <a:blip r:embed="rId4">
            <a:alphaModFix/>
          </a:blip>
          <a:stretch>
            <a:fillRect/>
          </a:stretch>
        </p:blipFill>
        <p:spPr>
          <a:xfrm>
            <a:off x="5098545" y="1310225"/>
            <a:ext cx="3827499" cy="3578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1239225" y="204325"/>
            <a:ext cx="7590600" cy="198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00FFFF"/>
                </a:solidFill>
              </a:rPr>
              <a:t>ML</a:t>
            </a:r>
            <a:r>
              <a:rPr lang="en" sz="1800">
                <a:solidFill>
                  <a:srgbClr val="00FFFF"/>
                </a:solidFill>
              </a:rPr>
              <a:t> Approaches: </a:t>
            </a:r>
            <a:r>
              <a:rPr lang="en" sz="1800">
                <a:solidFill>
                  <a:schemeClr val="accent4"/>
                </a:solidFill>
              </a:rPr>
              <a:t>Supervised  x 3</a:t>
            </a:r>
            <a:endParaRPr sz="18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accent4"/>
                </a:solidFill>
              </a:rPr>
              <a:t>The data was binned so that wine with a quality rating of 7 or above was considered good.</a:t>
            </a:r>
            <a:endParaRPr sz="1400">
              <a:solidFill>
                <a:schemeClr val="accent4"/>
              </a:solidFill>
            </a:endParaRPr>
          </a:p>
          <a:p>
            <a:pPr indent="0" lvl="0" marL="0" rtl="0" algn="l">
              <a:spcBef>
                <a:spcPts val="0"/>
              </a:spcBef>
              <a:spcAft>
                <a:spcPts val="0"/>
              </a:spcAft>
              <a:buNone/>
            </a:pPr>
            <a:r>
              <a:rPr lang="en" sz="1400">
                <a:solidFill>
                  <a:schemeClr val="accent4"/>
                </a:solidFill>
              </a:rPr>
              <a:t>The data was scaled using standard scaler</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rPr lang="en" sz="1400">
                <a:solidFill>
                  <a:schemeClr val="accent4"/>
                </a:solidFill>
              </a:rPr>
              <a:t>Methods used were</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Logistic Regression</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Support Vector Machine</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Random Forest</a:t>
            </a:r>
            <a:endParaRPr sz="1400">
              <a:solidFill>
                <a:schemeClr val="accent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37" name="Google Shape;237;p25"/>
          <p:cNvSpPr txBox="1"/>
          <p:nvPr/>
        </p:nvSpPr>
        <p:spPr>
          <a:xfrm>
            <a:off x="1901450" y="2235900"/>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38" name="Google Shape;238;p25"/>
          <p:cNvSpPr txBox="1"/>
          <p:nvPr/>
        </p:nvSpPr>
        <p:spPr>
          <a:xfrm>
            <a:off x="6330450" y="2235900"/>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39" name="Google Shape;239;p25"/>
          <p:cNvPicPr preferRelativeResize="0"/>
          <p:nvPr/>
        </p:nvPicPr>
        <p:blipFill>
          <a:blip r:embed="rId3">
            <a:alphaModFix/>
          </a:blip>
          <a:stretch>
            <a:fillRect/>
          </a:stretch>
        </p:blipFill>
        <p:spPr>
          <a:xfrm>
            <a:off x="166975" y="2658600"/>
            <a:ext cx="4233425" cy="678125"/>
          </a:xfrm>
          <a:prstGeom prst="rect">
            <a:avLst/>
          </a:prstGeom>
          <a:noFill/>
          <a:ln>
            <a:noFill/>
          </a:ln>
        </p:spPr>
      </p:pic>
      <p:pic>
        <p:nvPicPr>
          <p:cNvPr id="240" name="Google Shape;240;p25"/>
          <p:cNvPicPr preferRelativeResize="0"/>
          <p:nvPr/>
        </p:nvPicPr>
        <p:blipFill>
          <a:blip r:embed="rId4">
            <a:alphaModFix/>
          </a:blip>
          <a:stretch>
            <a:fillRect/>
          </a:stretch>
        </p:blipFill>
        <p:spPr>
          <a:xfrm>
            <a:off x="4640200" y="2658600"/>
            <a:ext cx="4269850" cy="678125"/>
          </a:xfrm>
          <a:prstGeom prst="rect">
            <a:avLst/>
          </a:prstGeom>
          <a:noFill/>
          <a:ln>
            <a:noFill/>
          </a:ln>
        </p:spPr>
      </p:pic>
      <p:sp>
        <p:nvSpPr>
          <p:cNvPr id="241" name="Google Shape;241;p25"/>
          <p:cNvSpPr txBox="1"/>
          <p:nvPr/>
        </p:nvSpPr>
        <p:spPr>
          <a:xfrm>
            <a:off x="1901450" y="3533450"/>
            <a:ext cx="5799300" cy="13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Montserrat"/>
                <a:ea typeface="Montserrat"/>
                <a:cs typeface="Montserrat"/>
                <a:sym typeface="Montserrat"/>
              </a:rPr>
              <a:t>Results</a:t>
            </a:r>
            <a:r>
              <a:rPr lang="en" sz="1800">
                <a:solidFill>
                  <a:srgbClr val="00FFFF"/>
                </a:solidFill>
                <a:latin typeface="Montserrat"/>
                <a:ea typeface="Montserrat"/>
                <a:cs typeface="Montserrat"/>
                <a:sym typeface="Montserrat"/>
              </a:rPr>
              <a:t>: </a:t>
            </a:r>
            <a:endParaRPr>
              <a:solidFill>
                <a:schemeClr val="accent4"/>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Random Forest performed the best on both data sets.</a:t>
            </a:r>
            <a:endParaRPr>
              <a:solidFill>
                <a:schemeClr val="accent4"/>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All methods performed better on the red wine data.</a:t>
            </a:r>
            <a:endParaRPr>
              <a:solidFill>
                <a:schemeClr val="accent4"/>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Random Forest ‘fell away,’ the least on the white wine set, approx. 3% compared to the other 2 models approx. 7%</a:t>
            </a:r>
            <a:endParaRPr>
              <a:solidFill>
                <a:schemeClr val="accent4"/>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1239225" y="204325"/>
            <a:ext cx="7590600" cy="236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00FFFF"/>
                </a:solidFill>
              </a:rPr>
              <a:t>ML Approaches: </a:t>
            </a:r>
            <a:r>
              <a:rPr lang="en" sz="1800">
                <a:solidFill>
                  <a:schemeClr val="accent4"/>
                </a:solidFill>
              </a:rPr>
              <a:t>Basic neural network</a:t>
            </a:r>
            <a:r>
              <a:rPr lang="en" sz="1800">
                <a:solidFill>
                  <a:schemeClr val="accent4"/>
                </a:solidFill>
              </a:rPr>
              <a:t> (manual parameters)</a:t>
            </a:r>
            <a:endParaRPr sz="18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38">
                <a:solidFill>
                  <a:schemeClr val="accent4"/>
                </a:solidFill>
              </a:rPr>
              <a:t>The data was binned so that wine with a quality rating of 7 or above was considered good.</a:t>
            </a:r>
            <a:endParaRPr sz="1438">
              <a:solidFill>
                <a:schemeClr val="accent4"/>
              </a:solidFill>
            </a:endParaRPr>
          </a:p>
          <a:p>
            <a:pPr indent="0" lvl="0" marL="0" rtl="0" algn="l">
              <a:spcBef>
                <a:spcPts val="0"/>
              </a:spcBef>
              <a:spcAft>
                <a:spcPts val="0"/>
              </a:spcAft>
              <a:buNone/>
            </a:pPr>
            <a:r>
              <a:rPr lang="en" sz="1438">
                <a:solidFill>
                  <a:schemeClr val="accent4"/>
                </a:solidFill>
              </a:rPr>
              <a:t>The data was scaled using standard scaler</a:t>
            </a:r>
            <a:endParaRPr sz="1438">
              <a:solidFill>
                <a:schemeClr val="accent4"/>
              </a:solidFill>
            </a:endParaRPr>
          </a:p>
          <a:p>
            <a:pPr indent="0" lvl="0" marL="0" rtl="0" algn="l">
              <a:spcBef>
                <a:spcPts val="0"/>
              </a:spcBef>
              <a:spcAft>
                <a:spcPts val="0"/>
              </a:spcAft>
              <a:buNone/>
            </a:pPr>
            <a:r>
              <a:t/>
            </a:r>
            <a:endParaRPr sz="1438">
              <a:solidFill>
                <a:schemeClr val="accent4"/>
              </a:solidFill>
            </a:endParaRPr>
          </a:p>
          <a:p>
            <a:pPr indent="0" lvl="0" marL="0" rtl="0" algn="l">
              <a:spcBef>
                <a:spcPts val="0"/>
              </a:spcBef>
              <a:spcAft>
                <a:spcPts val="0"/>
              </a:spcAft>
              <a:buNone/>
            </a:pPr>
            <a:r>
              <a:rPr lang="en" sz="1438">
                <a:solidFill>
                  <a:schemeClr val="accent4"/>
                </a:solidFill>
              </a:rPr>
              <a:t>Parameters used were</a:t>
            </a:r>
            <a:endParaRPr sz="1438">
              <a:solidFill>
                <a:schemeClr val="accent4"/>
              </a:solidFill>
            </a:endParaRPr>
          </a:p>
          <a:p>
            <a:pPr indent="-310832" lvl="0" marL="457200" rtl="0" algn="l">
              <a:spcBef>
                <a:spcPts val="0"/>
              </a:spcBef>
              <a:spcAft>
                <a:spcPts val="0"/>
              </a:spcAft>
              <a:buClr>
                <a:schemeClr val="accent4"/>
              </a:buClr>
              <a:buSzPct val="100000"/>
              <a:buChar char="●"/>
            </a:pPr>
            <a:r>
              <a:rPr lang="en" sz="1438">
                <a:solidFill>
                  <a:schemeClr val="accent4"/>
                </a:solidFill>
              </a:rPr>
              <a:t>Input layer = 16 (relu)</a:t>
            </a:r>
            <a:endParaRPr sz="1438">
              <a:solidFill>
                <a:schemeClr val="accent4"/>
              </a:solidFill>
            </a:endParaRPr>
          </a:p>
          <a:p>
            <a:pPr indent="-310832" lvl="0" marL="457200" rtl="0" algn="l">
              <a:spcBef>
                <a:spcPts val="0"/>
              </a:spcBef>
              <a:spcAft>
                <a:spcPts val="0"/>
              </a:spcAft>
              <a:buClr>
                <a:schemeClr val="accent4"/>
              </a:buClr>
              <a:buSzPct val="100000"/>
              <a:buChar char="●"/>
            </a:pPr>
            <a:r>
              <a:rPr lang="en" sz="1438">
                <a:solidFill>
                  <a:schemeClr val="accent4"/>
                </a:solidFill>
              </a:rPr>
              <a:t>1st hidden layer = 16 (relu)</a:t>
            </a:r>
            <a:endParaRPr sz="1438">
              <a:solidFill>
                <a:schemeClr val="accent4"/>
              </a:solidFill>
            </a:endParaRPr>
          </a:p>
          <a:p>
            <a:pPr indent="-310832" lvl="0" marL="457200" rtl="0" algn="l">
              <a:spcBef>
                <a:spcPts val="0"/>
              </a:spcBef>
              <a:spcAft>
                <a:spcPts val="0"/>
              </a:spcAft>
              <a:buClr>
                <a:schemeClr val="accent4"/>
              </a:buClr>
              <a:buSzPct val="100000"/>
              <a:buChar char="●"/>
            </a:pPr>
            <a:r>
              <a:rPr lang="en" sz="1438">
                <a:solidFill>
                  <a:schemeClr val="accent4"/>
                </a:solidFill>
              </a:rPr>
              <a:t>Output layer = (sigmoid)</a:t>
            </a:r>
            <a:endParaRPr sz="1438">
              <a:solidFill>
                <a:schemeClr val="accent4"/>
              </a:solidFill>
            </a:endParaRPr>
          </a:p>
          <a:p>
            <a:pPr indent="-310832" lvl="0" marL="457200" rtl="0" algn="l">
              <a:spcBef>
                <a:spcPts val="0"/>
              </a:spcBef>
              <a:spcAft>
                <a:spcPts val="0"/>
              </a:spcAft>
              <a:buClr>
                <a:schemeClr val="accent4"/>
              </a:buClr>
              <a:buSzPct val="100000"/>
              <a:buChar char="●"/>
            </a:pPr>
            <a:r>
              <a:rPr lang="en" sz="1438">
                <a:solidFill>
                  <a:schemeClr val="accent4"/>
                </a:solidFill>
              </a:rPr>
              <a:t>Epochs = 50</a:t>
            </a:r>
            <a:endParaRPr sz="1438">
              <a:solidFill>
                <a:schemeClr val="accent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47" name="Google Shape;247;p26"/>
          <p:cNvSpPr txBox="1"/>
          <p:nvPr/>
        </p:nvSpPr>
        <p:spPr>
          <a:xfrm>
            <a:off x="2055100" y="244717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48" name="Google Shape;248;p26"/>
          <p:cNvSpPr txBox="1"/>
          <p:nvPr/>
        </p:nvSpPr>
        <p:spPr>
          <a:xfrm>
            <a:off x="6388700" y="244717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sp>
        <p:nvSpPr>
          <p:cNvPr id="249" name="Google Shape;249;p26"/>
          <p:cNvSpPr txBox="1"/>
          <p:nvPr/>
        </p:nvSpPr>
        <p:spPr>
          <a:xfrm>
            <a:off x="1803475" y="3314875"/>
            <a:ext cx="5799300" cy="16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Montserrat"/>
                <a:ea typeface="Montserrat"/>
                <a:cs typeface="Montserrat"/>
                <a:sym typeface="Montserrat"/>
              </a:rPr>
              <a:t>Results:</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A basic neural network approach with only one hidden layer and 50 epochs yielded better results than simple Logistic Regression or SVM but not as good as Random Forest on both data sets. Again the model ‘fell away’ by approx. 7% on the white wine data.</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4"/>
              </a:solidFill>
              <a:latin typeface="Montserrat"/>
              <a:ea typeface="Montserrat"/>
              <a:cs typeface="Montserrat"/>
              <a:sym typeface="Montserrat"/>
            </a:endParaRPr>
          </a:p>
        </p:txBody>
      </p:sp>
      <p:pic>
        <p:nvPicPr>
          <p:cNvPr id="250" name="Google Shape;250;p26"/>
          <p:cNvPicPr preferRelativeResize="0"/>
          <p:nvPr/>
        </p:nvPicPr>
        <p:blipFill>
          <a:blip r:embed="rId3">
            <a:alphaModFix/>
          </a:blip>
          <a:stretch>
            <a:fillRect/>
          </a:stretch>
        </p:blipFill>
        <p:spPr>
          <a:xfrm>
            <a:off x="571025" y="2869875"/>
            <a:ext cx="3620150" cy="204550"/>
          </a:xfrm>
          <a:prstGeom prst="rect">
            <a:avLst/>
          </a:prstGeom>
          <a:noFill/>
          <a:ln>
            <a:noFill/>
          </a:ln>
        </p:spPr>
      </p:pic>
      <p:pic>
        <p:nvPicPr>
          <p:cNvPr id="251" name="Google Shape;251;p26"/>
          <p:cNvPicPr preferRelativeResize="0"/>
          <p:nvPr/>
        </p:nvPicPr>
        <p:blipFill>
          <a:blip r:embed="rId4">
            <a:alphaModFix/>
          </a:blip>
          <a:stretch>
            <a:fillRect/>
          </a:stretch>
        </p:blipFill>
        <p:spPr>
          <a:xfrm>
            <a:off x="5048875" y="2869875"/>
            <a:ext cx="3620150" cy="20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1239225" y="204325"/>
            <a:ext cx="7590600" cy="236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00FFFF"/>
                </a:solidFill>
              </a:rPr>
              <a:t>ML Approaches: </a:t>
            </a:r>
            <a:r>
              <a:rPr lang="en" sz="1800">
                <a:solidFill>
                  <a:schemeClr val="accent4"/>
                </a:solidFill>
              </a:rPr>
              <a:t>Deep Learning </a:t>
            </a:r>
            <a:r>
              <a:rPr lang="en" sz="1800">
                <a:solidFill>
                  <a:schemeClr val="accent4"/>
                </a:solidFill>
              </a:rPr>
              <a:t>neural network (manual parameters)</a:t>
            </a:r>
            <a:endParaRPr sz="18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accent4"/>
                </a:solidFill>
              </a:rPr>
              <a:t>The data was binned so that wine with a quality rating of 7 or above was considered good.</a:t>
            </a:r>
            <a:endParaRPr sz="1400">
              <a:solidFill>
                <a:schemeClr val="accent4"/>
              </a:solidFill>
            </a:endParaRPr>
          </a:p>
          <a:p>
            <a:pPr indent="0" lvl="0" marL="0" rtl="0" algn="l">
              <a:spcBef>
                <a:spcPts val="0"/>
              </a:spcBef>
              <a:spcAft>
                <a:spcPts val="0"/>
              </a:spcAft>
              <a:buNone/>
            </a:pPr>
            <a:r>
              <a:rPr lang="en" sz="1400">
                <a:solidFill>
                  <a:schemeClr val="accent4"/>
                </a:solidFill>
              </a:rPr>
              <a:t>The data was scaled using standard scaler</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rPr lang="en" sz="1400">
                <a:solidFill>
                  <a:schemeClr val="accent4"/>
                </a:solidFill>
              </a:rPr>
              <a:t>Parameters used were</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Input layer = 16 (relu)</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3 hidden layers = 16 (relu)</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Output layer = (sigmoid)</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Epochs = 100</a:t>
            </a:r>
            <a:endParaRPr sz="1400">
              <a:solidFill>
                <a:schemeClr val="accent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57" name="Google Shape;257;p27"/>
          <p:cNvSpPr txBox="1"/>
          <p:nvPr/>
        </p:nvSpPr>
        <p:spPr>
          <a:xfrm>
            <a:off x="1872325" y="2432600"/>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58" name="Google Shape;258;p27"/>
          <p:cNvSpPr txBox="1"/>
          <p:nvPr/>
        </p:nvSpPr>
        <p:spPr>
          <a:xfrm>
            <a:off x="6359550" y="2432600"/>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sp>
        <p:nvSpPr>
          <p:cNvPr id="259" name="Google Shape;259;p27"/>
          <p:cNvSpPr txBox="1"/>
          <p:nvPr/>
        </p:nvSpPr>
        <p:spPr>
          <a:xfrm>
            <a:off x="1635900" y="3242025"/>
            <a:ext cx="5799300" cy="17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Montserrat"/>
                <a:ea typeface="Montserrat"/>
                <a:cs typeface="Montserrat"/>
                <a:sym typeface="Montserrat"/>
              </a:rPr>
              <a:t>Results:</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Improved accuracy on both data sets over the basic, one hidden layer approach. But still not as good as Random Forest. Although close on the red set it was a considerably worse on the white set. Although not recorded the 100 epochs used marginally improved the result over 50.</a:t>
            </a:r>
            <a:endParaRPr>
              <a:solidFill>
                <a:schemeClr val="accent4"/>
              </a:solidFill>
              <a:latin typeface="Montserrat"/>
              <a:ea typeface="Montserrat"/>
              <a:cs typeface="Montserrat"/>
              <a:sym typeface="Montserrat"/>
            </a:endParaRPr>
          </a:p>
        </p:txBody>
      </p:sp>
      <p:pic>
        <p:nvPicPr>
          <p:cNvPr id="260" name="Google Shape;260;p27"/>
          <p:cNvPicPr preferRelativeResize="0"/>
          <p:nvPr/>
        </p:nvPicPr>
        <p:blipFill>
          <a:blip r:embed="rId3">
            <a:alphaModFix/>
          </a:blip>
          <a:stretch>
            <a:fillRect/>
          </a:stretch>
        </p:blipFill>
        <p:spPr>
          <a:xfrm>
            <a:off x="335150" y="2862225"/>
            <a:ext cx="3773850" cy="198475"/>
          </a:xfrm>
          <a:prstGeom prst="rect">
            <a:avLst/>
          </a:prstGeom>
          <a:noFill/>
          <a:ln>
            <a:noFill/>
          </a:ln>
        </p:spPr>
      </p:pic>
      <p:pic>
        <p:nvPicPr>
          <p:cNvPr id="261" name="Google Shape;261;p27"/>
          <p:cNvPicPr preferRelativeResize="0"/>
          <p:nvPr/>
        </p:nvPicPr>
        <p:blipFill>
          <a:blip r:embed="rId4">
            <a:alphaModFix/>
          </a:blip>
          <a:stretch>
            <a:fillRect/>
          </a:stretch>
        </p:blipFill>
        <p:spPr>
          <a:xfrm>
            <a:off x="4815625" y="2862225"/>
            <a:ext cx="3773849" cy="19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39225" y="204325"/>
            <a:ext cx="7590600" cy="236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00FFFF"/>
                </a:solidFill>
              </a:rPr>
              <a:t>ML Approaches: </a:t>
            </a:r>
            <a:r>
              <a:rPr lang="en" sz="1800">
                <a:solidFill>
                  <a:schemeClr val="accent4"/>
                </a:solidFill>
              </a:rPr>
              <a:t>Deep Learning neural network (hyperband tuning)</a:t>
            </a:r>
            <a:endParaRPr sz="18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accent4"/>
                </a:solidFill>
              </a:rPr>
              <a:t>The data was binned so that wine with a quality rating of 7 or above was considered good.</a:t>
            </a:r>
            <a:endParaRPr sz="1400">
              <a:solidFill>
                <a:schemeClr val="accent4"/>
              </a:solidFill>
            </a:endParaRPr>
          </a:p>
          <a:p>
            <a:pPr indent="0" lvl="0" marL="0" rtl="0" algn="l">
              <a:spcBef>
                <a:spcPts val="0"/>
              </a:spcBef>
              <a:spcAft>
                <a:spcPts val="0"/>
              </a:spcAft>
              <a:buNone/>
            </a:pPr>
            <a:r>
              <a:rPr lang="en" sz="1400">
                <a:solidFill>
                  <a:schemeClr val="accent4"/>
                </a:solidFill>
              </a:rPr>
              <a:t>The data was scaled using standard scaler</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rPr lang="en" sz="1400">
                <a:solidFill>
                  <a:schemeClr val="accent4"/>
                </a:solidFill>
              </a:rPr>
              <a:t>Parameters used were</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Max neurons  = 10</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Activation choices = relu, tanh &amp; sigmoid</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Hidden layers = up to 6</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Epochs = 100</a:t>
            </a:r>
            <a:endParaRPr sz="1400">
              <a:solidFill>
                <a:schemeClr val="accent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67" name="Google Shape;267;p28"/>
          <p:cNvSpPr txBox="1"/>
          <p:nvPr/>
        </p:nvSpPr>
        <p:spPr>
          <a:xfrm>
            <a:off x="1936075" y="230817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68" name="Google Shape;268;p28"/>
          <p:cNvSpPr txBox="1"/>
          <p:nvPr/>
        </p:nvSpPr>
        <p:spPr>
          <a:xfrm>
            <a:off x="6296825" y="230817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69" name="Google Shape;269;p28"/>
          <p:cNvPicPr preferRelativeResize="0"/>
          <p:nvPr/>
        </p:nvPicPr>
        <p:blipFill>
          <a:blip r:embed="rId3">
            <a:alphaModFix/>
          </a:blip>
          <a:stretch>
            <a:fillRect/>
          </a:stretch>
        </p:blipFill>
        <p:spPr>
          <a:xfrm>
            <a:off x="1280225" y="2671825"/>
            <a:ext cx="1912845" cy="2267075"/>
          </a:xfrm>
          <a:prstGeom prst="rect">
            <a:avLst/>
          </a:prstGeom>
          <a:noFill/>
          <a:ln>
            <a:noFill/>
          </a:ln>
        </p:spPr>
      </p:pic>
      <p:pic>
        <p:nvPicPr>
          <p:cNvPr id="270" name="Google Shape;270;p28"/>
          <p:cNvPicPr preferRelativeResize="0"/>
          <p:nvPr/>
        </p:nvPicPr>
        <p:blipFill>
          <a:blip r:embed="rId4">
            <a:alphaModFix/>
          </a:blip>
          <a:stretch>
            <a:fillRect/>
          </a:stretch>
        </p:blipFill>
        <p:spPr>
          <a:xfrm>
            <a:off x="5677900" y="2691713"/>
            <a:ext cx="1912850" cy="22273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1239225" y="204325"/>
            <a:ext cx="7590600" cy="236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00FFFF"/>
                </a:solidFill>
              </a:rPr>
              <a:t>ML Approaches: </a:t>
            </a:r>
            <a:r>
              <a:rPr lang="en" sz="1800">
                <a:solidFill>
                  <a:schemeClr val="accent4"/>
                </a:solidFill>
              </a:rPr>
              <a:t>Deep Learning neural network (hyperband tuning)</a:t>
            </a:r>
            <a:endParaRPr sz="18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solidFill>
                  <a:schemeClr val="accent4"/>
                </a:solidFill>
              </a:rPr>
              <a:t>The data was binned so that wine with a quality rating of 7 or above was considered good.</a:t>
            </a:r>
            <a:endParaRPr sz="1400">
              <a:solidFill>
                <a:schemeClr val="accent4"/>
              </a:solidFill>
            </a:endParaRPr>
          </a:p>
          <a:p>
            <a:pPr indent="0" lvl="0" marL="0" rtl="0" algn="l">
              <a:spcBef>
                <a:spcPts val="0"/>
              </a:spcBef>
              <a:spcAft>
                <a:spcPts val="0"/>
              </a:spcAft>
              <a:buNone/>
            </a:pPr>
            <a:r>
              <a:rPr lang="en" sz="1400">
                <a:solidFill>
                  <a:schemeClr val="accent4"/>
                </a:solidFill>
              </a:rPr>
              <a:t>The data was scaled using standard scaler</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rPr lang="en" sz="1400">
                <a:solidFill>
                  <a:schemeClr val="accent4"/>
                </a:solidFill>
              </a:rPr>
              <a:t>Parameters used were</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Max neurons  = 10</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Activation choices = relu, tanh &amp; sigmoid</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Hidden layers = up to 6</a:t>
            </a:r>
            <a:endParaRPr sz="1400">
              <a:solidFill>
                <a:schemeClr val="accent4"/>
              </a:solidFill>
            </a:endParaRPr>
          </a:p>
          <a:p>
            <a:pPr indent="-308610" lvl="0" marL="457200" rtl="0" algn="l">
              <a:spcBef>
                <a:spcPts val="0"/>
              </a:spcBef>
              <a:spcAft>
                <a:spcPts val="0"/>
              </a:spcAft>
              <a:buClr>
                <a:schemeClr val="accent4"/>
              </a:buClr>
              <a:buSzPct val="100000"/>
              <a:buChar char="●"/>
            </a:pPr>
            <a:r>
              <a:rPr lang="en" sz="1400">
                <a:solidFill>
                  <a:schemeClr val="accent4"/>
                </a:solidFill>
              </a:rPr>
              <a:t>Epochs = 100</a:t>
            </a:r>
            <a:endParaRPr sz="1400">
              <a:solidFill>
                <a:schemeClr val="accent4"/>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276" name="Google Shape;276;p29"/>
          <p:cNvSpPr txBox="1"/>
          <p:nvPr/>
        </p:nvSpPr>
        <p:spPr>
          <a:xfrm>
            <a:off x="1857750" y="2360400"/>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77" name="Google Shape;277;p29"/>
          <p:cNvSpPr txBox="1"/>
          <p:nvPr/>
        </p:nvSpPr>
        <p:spPr>
          <a:xfrm>
            <a:off x="6279425" y="2360400"/>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sp>
        <p:nvSpPr>
          <p:cNvPr id="278" name="Google Shape;278;p29"/>
          <p:cNvSpPr txBox="1"/>
          <p:nvPr/>
        </p:nvSpPr>
        <p:spPr>
          <a:xfrm>
            <a:off x="1788900" y="3132300"/>
            <a:ext cx="57993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FFFF"/>
                </a:solidFill>
                <a:latin typeface="Montserrat"/>
                <a:ea typeface="Montserrat"/>
                <a:cs typeface="Montserrat"/>
                <a:sym typeface="Montserrat"/>
              </a:rPr>
              <a:t>Results:</a:t>
            </a:r>
            <a:endParaRPr sz="1800">
              <a:solidFill>
                <a:srgbClr val="00FFFF"/>
              </a:solidFill>
              <a:latin typeface="Montserrat"/>
              <a:ea typeface="Montserrat"/>
              <a:cs typeface="Montserrat"/>
              <a:sym typeface="Montserrat"/>
            </a:endParaRPr>
          </a:p>
          <a:p>
            <a:pPr indent="0" lvl="0" marL="0" rtl="0" algn="l">
              <a:spcBef>
                <a:spcPts val="0"/>
              </a:spcBef>
              <a:spcAft>
                <a:spcPts val="0"/>
              </a:spcAft>
              <a:buNone/>
            </a:pPr>
            <a:r>
              <a:rPr lang="en">
                <a:solidFill>
                  <a:schemeClr val="accent4"/>
                </a:solidFill>
                <a:latin typeface="Montserrat"/>
                <a:ea typeface="Montserrat"/>
                <a:cs typeface="Montserrat"/>
                <a:sym typeface="Montserrat"/>
              </a:rPr>
              <a:t>This approach was the most accurate on the red wine data set, only just eclipsing Random Forest. But it took 100 Epochs and a considerably longer time to do so. It was still unable to eclipse Random Forest on the white wine set and still ‘fell away’ over 7% between sets.</a:t>
            </a:r>
            <a:endParaRPr>
              <a:solidFill>
                <a:schemeClr val="accent4"/>
              </a:solidFill>
              <a:latin typeface="Montserrat"/>
              <a:ea typeface="Montserrat"/>
              <a:cs typeface="Montserrat"/>
              <a:sym typeface="Montserrat"/>
            </a:endParaRPr>
          </a:p>
        </p:txBody>
      </p:sp>
      <p:pic>
        <p:nvPicPr>
          <p:cNvPr id="279" name="Google Shape;279;p29"/>
          <p:cNvPicPr preferRelativeResize="0"/>
          <p:nvPr/>
        </p:nvPicPr>
        <p:blipFill>
          <a:blip r:embed="rId3">
            <a:alphaModFix/>
          </a:blip>
          <a:stretch>
            <a:fillRect/>
          </a:stretch>
        </p:blipFill>
        <p:spPr>
          <a:xfrm>
            <a:off x="261675" y="2752725"/>
            <a:ext cx="4092365" cy="198475"/>
          </a:xfrm>
          <a:prstGeom prst="rect">
            <a:avLst/>
          </a:prstGeom>
          <a:noFill/>
          <a:ln>
            <a:noFill/>
          </a:ln>
        </p:spPr>
      </p:pic>
      <p:pic>
        <p:nvPicPr>
          <p:cNvPr id="280" name="Google Shape;280;p29"/>
          <p:cNvPicPr preferRelativeResize="0"/>
          <p:nvPr/>
        </p:nvPicPr>
        <p:blipFill>
          <a:blip r:embed="rId4">
            <a:alphaModFix/>
          </a:blip>
          <a:stretch>
            <a:fillRect/>
          </a:stretch>
        </p:blipFill>
        <p:spPr>
          <a:xfrm>
            <a:off x="4640200" y="2752725"/>
            <a:ext cx="4092375" cy="19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1217375" y="175175"/>
            <a:ext cx="7590600" cy="465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FFFF"/>
                </a:solidFill>
              </a:rPr>
              <a:t>Summary</a:t>
            </a:r>
            <a:r>
              <a:rPr lang="en" sz="1400">
                <a:solidFill>
                  <a:srgbClr val="00FFFF"/>
                </a:solidFill>
              </a:rPr>
              <a:t>: </a:t>
            </a:r>
            <a:r>
              <a:rPr lang="en" sz="1400">
                <a:solidFill>
                  <a:schemeClr val="accent4"/>
                </a:solidFill>
              </a:rPr>
              <a:t>Although a hyperband tuning derived model performed the best on the red wine set it was very close and the small improvement of 0.75% over the simple Random Forest method may not be worth the run time. Random Forest still performed the best on the white wine set, beating the next best (hyperband) by nearly 4%.</a:t>
            </a:r>
            <a:endParaRPr sz="1400">
              <a:solidFill>
                <a:schemeClr val="accent4"/>
              </a:solidFill>
            </a:endParaRPr>
          </a:p>
          <a:p>
            <a:pPr indent="0" lvl="0" marL="0" rtl="0" algn="l">
              <a:spcBef>
                <a:spcPts val="0"/>
              </a:spcBef>
              <a:spcAft>
                <a:spcPts val="0"/>
              </a:spcAft>
              <a:buNone/>
            </a:pPr>
            <a:r>
              <a:rPr lang="en" sz="1400">
                <a:solidFill>
                  <a:schemeClr val="accent4"/>
                </a:solidFill>
              </a:rPr>
              <a:t>There was also a difference in accuracy between the best methods of over 4% between the datasets and every method performed worse on the white set than the red.</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rPr lang="en" sz="1400">
                <a:solidFill>
                  <a:srgbClr val="00FFFF"/>
                </a:solidFill>
              </a:rPr>
              <a:t>Why is there such a difference in accuracy between data sets?:</a:t>
            </a:r>
            <a:r>
              <a:rPr lang="en" sz="1400">
                <a:solidFill>
                  <a:schemeClr val="accent4"/>
                </a:solidFill>
              </a:rPr>
              <a:t> Initial thoughts started with correlation. But review of the data (slide 11 especially) would seem to suggest that although different constituents are correlated differently both data sets contain a similar total amount, be it positive or negative, to provide a solid foundation.</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p:txBody>
      </p:sp>
      <p:pic>
        <p:nvPicPr>
          <p:cNvPr id="286" name="Google Shape;286;p30"/>
          <p:cNvPicPr preferRelativeResize="0"/>
          <p:nvPr/>
        </p:nvPicPr>
        <p:blipFill>
          <a:blip r:embed="rId3">
            <a:alphaModFix/>
          </a:blip>
          <a:stretch>
            <a:fillRect/>
          </a:stretch>
        </p:blipFill>
        <p:spPr>
          <a:xfrm>
            <a:off x="4383350" y="3213225"/>
            <a:ext cx="1018900" cy="149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1217375" y="175175"/>
            <a:ext cx="7590600" cy="79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550">
                <a:solidFill>
                  <a:srgbClr val="00FFFF"/>
                </a:solidFill>
              </a:rPr>
              <a:t>Why is there such a difference in accuracy between data sets?:</a:t>
            </a:r>
            <a:r>
              <a:rPr lang="en" sz="1550">
                <a:solidFill>
                  <a:schemeClr val="accent4"/>
                </a:solidFill>
              </a:rPr>
              <a:t> I then considered that maybe it was due to under or over fitting on either data set so checked the training and validation scores on the 3 simplest methods red v </a:t>
            </a:r>
            <a:r>
              <a:rPr lang="en" sz="1550">
                <a:solidFill>
                  <a:schemeClr val="accent4"/>
                </a:solidFill>
              </a:rPr>
              <a:t>white</a:t>
            </a:r>
            <a:r>
              <a:rPr lang="en" sz="1550">
                <a:solidFill>
                  <a:schemeClr val="accent4"/>
                </a:solidFill>
              </a:rPr>
              <a:t>.</a:t>
            </a:r>
            <a:endParaRPr sz="155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p:txBody>
      </p:sp>
      <p:sp>
        <p:nvSpPr>
          <p:cNvPr id="292" name="Google Shape;292;p31"/>
          <p:cNvSpPr txBox="1"/>
          <p:nvPr/>
        </p:nvSpPr>
        <p:spPr>
          <a:xfrm>
            <a:off x="1898450" y="101987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93" name="Google Shape;293;p31"/>
          <p:cNvSpPr txBox="1"/>
          <p:nvPr/>
        </p:nvSpPr>
        <p:spPr>
          <a:xfrm>
            <a:off x="6380000" y="101987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94" name="Google Shape;294;p31"/>
          <p:cNvPicPr preferRelativeResize="0"/>
          <p:nvPr/>
        </p:nvPicPr>
        <p:blipFill>
          <a:blip r:embed="rId3">
            <a:alphaModFix/>
          </a:blip>
          <a:stretch>
            <a:fillRect/>
          </a:stretch>
        </p:blipFill>
        <p:spPr>
          <a:xfrm>
            <a:off x="324725" y="1494675"/>
            <a:ext cx="3905250" cy="352425"/>
          </a:xfrm>
          <a:prstGeom prst="rect">
            <a:avLst/>
          </a:prstGeom>
          <a:noFill/>
          <a:ln>
            <a:noFill/>
          </a:ln>
        </p:spPr>
      </p:pic>
      <p:pic>
        <p:nvPicPr>
          <p:cNvPr id="295" name="Google Shape;295;p31"/>
          <p:cNvPicPr preferRelativeResize="0"/>
          <p:nvPr/>
        </p:nvPicPr>
        <p:blipFill>
          <a:blip r:embed="rId4">
            <a:alphaModFix/>
          </a:blip>
          <a:stretch>
            <a:fillRect/>
          </a:stretch>
        </p:blipFill>
        <p:spPr>
          <a:xfrm>
            <a:off x="4821425" y="1494675"/>
            <a:ext cx="4057650" cy="352425"/>
          </a:xfrm>
          <a:prstGeom prst="rect">
            <a:avLst/>
          </a:prstGeom>
          <a:noFill/>
          <a:ln>
            <a:noFill/>
          </a:ln>
        </p:spPr>
      </p:pic>
      <p:pic>
        <p:nvPicPr>
          <p:cNvPr id="296" name="Google Shape;296;p31"/>
          <p:cNvPicPr preferRelativeResize="0"/>
          <p:nvPr/>
        </p:nvPicPr>
        <p:blipFill>
          <a:blip r:embed="rId5">
            <a:alphaModFix/>
          </a:blip>
          <a:stretch>
            <a:fillRect/>
          </a:stretch>
        </p:blipFill>
        <p:spPr>
          <a:xfrm>
            <a:off x="143700" y="1899200"/>
            <a:ext cx="4381500" cy="361950"/>
          </a:xfrm>
          <a:prstGeom prst="rect">
            <a:avLst/>
          </a:prstGeom>
          <a:noFill/>
          <a:ln>
            <a:noFill/>
          </a:ln>
        </p:spPr>
      </p:pic>
      <p:pic>
        <p:nvPicPr>
          <p:cNvPr id="297" name="Google Shape;297;p31"/>
          <p:cNvPicPr preferRelativeResize="0"/>
          <p:nvPr/>
        </p:nvPicPr>
        <p:blipFill>
          <a:blip r:embed="rId6">
            <a:alphaModFix/>
          </a:blip>
          <a:stretch>
            <a:fillRect/>
          </a:stretch>
        </p:blipFill>
        <p:spPr>
          <a:xfrm>
            <a:off x="4572000" y="1899200"/>
            <a:ext cx="4419600" cy="361950"/>
          </a:xfrm>
          <a:prstGeom prst="rect">
            <a:avLst/>
          </a:prstGeom>
          <a:noFill/>
          <a:ln>
            <a:noFill/>
          </a:ln>
        </p:spPr>
      </p:pic>
      <p:pic>
        <p:nvPicPr>
          <p:cNvPr id="298" name="Google Shape;298;p31"/>
          <p:cNvPicPr preferRelativeResize="0"/>
          <p:nvPr/>
        </p:nvPicPr>
        <p:blipFill>
          <a:blip r:embed="rId7">
            <a:alphaModFix/>
          </a:blip>
          <a:stretch>
            <a:fillRect/>
          </a:stretch>
        </p:blipFill>
        <p:spPr>
          <a:xfrm>
            <a:off x="681913" y="2313250"/>
            <a:ext cx="3190875" cy="352425"/>
          </a:xfrm>
          <a:prstGeom prst="rect">
            <a:avLst/>
          </a:prstGeom>
          <a:noFill/>
          <a:ln>
            <a:noFill/>
          </a:ln>
        </p:spPr>
      </p:pic>
      <p:pic>
        <p:nvPicPr>
          <p:cNvPr id="299" name="Google Shape;299;p31"/>
          <p:cNvPicPr preferRelativeResize="0"/>
          <p:nvPr/>
        </p:nvPicPr>
        <p:blipFill>
          <a:blip r:embed="rId8">
            <a:alphaModFix/>
          </a:blip>
          <a:stretch>
            <a:fillRect/>
          </a:stretch>
        </p:blipFill>
        <p:spPr>
          <a:xfrm>
            <a:off x="5192900" y="2313250"/>
            <a:ext cx="3314700" cy="342900"/>
          </a:xfrm>
          <a:prstGeom prst="rect">
            <a:avLst/>
          </a:prstGeom>
          <a:noFill/>
          <a:ln>
            <a:noFill/>
          </a:ln>
        </p:spPr>
      </p:pic>
      <p:sp>
        <p:nvSpPr>
          <p:cNvPr id="300" name="Google Shape;300;p31"/>
          <p:cNvSpPr txBox="1"/>
          <p:nvPr>
            <p:ph type="title"/>
          </p:nvPr>
        </p:nvSpPr>
        <p:spPr>
          <a:xfrm>
            <a:off x="776700" y="2717775"/>
            <a:ext cx="7590600" cy="215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11">
                <a:solidFill>
                  <a:schemeClr val="accent4"/>
                </a:solidFill>
              </a:rPr>
              <a:t>It is interesting that the training v validation scores for the LR &amp; SVM models are closely matched but quite short of 100%. This may indicate underfitting of these models.</a:t>
            </a:r>
            <a:endParaRPr sz="1411">
              <a:solidFill>
                <a:schemeClr val="accent4"/>
              </a:solidFill>
            </a:endParaRPr>
          </a:p>
          <a:p>
            <a:pPr indent="0" lvl="0" marL="0" rtl="0" algn="l">
              <a:spcBef>
                <a:spcPts val="0"/>
              </a:spcBef>
              <a:spcAft>
                <a:spcPts val="0"/>
              </a:spcAft>
              <a:buNone/>
            </a:pPr>
            <a:r>
              <a:t/>
            </a:r>
            <a:endParaRPr sz="1411">
              <a:solidFill>
                <a:schemeClr val="accent4"/>
              </a:solidFill>
            </a:endParaRPr>
          </a:p>
          <a:p>
            <a:pPr indent="0" lvl="0" marL="0" rtl="0" algn="l">
              <a:spcBef>
                <a:spcPts val="0"/>
              </a:spcBef>
              <a:spcAft>
                <a:spcPts val="0"/>
              </a:spcAft>
              <a:buNone/>
            </a:pPr>
            <a:r>
              <a:rPr lang="en" sz="1411">
                <a:solidFill>
                  <a:schemeClr val="accent4"/>
                </a:solidFill>
              </a:rPr>
              <a:t>The Random Forest method netted near 100% for both data sets training accuracy and 10% to 13% less on the test data. Whilst this is a fairly good result it may indicate there is some overfitting in this case, especially on the white wine set. Other parameters were tried including varying the n_estimators, adding different max_depth, min_samples_split and max_leaf_nodes. None of these had much effect apart from max_depth. However this effect was deleterious and knocked the results down below that of the SVM method for both train and test. Although it did bring them closer together.</a:t>
            </a:r>
            <a:endParaRPr sz="1411">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2099900" y="386475"/>
            <a:ext cx="55944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2"/>
                </a:solidFill>
              </a:rPr>
              <a:t>The global wine industry is huge</a:t>
            </a:r>
            <a:endParaRPr>
              <a:solidFill>
                <a:schemeClr val="accent2"/>
              </a:solidFill>
            </a:endParaRPr>
          </a:p>
        </p:txBody>
      </p:sp>
      <p:sp>
        <p:nvSpPr>
          <p:cNvPr id="141" name="Google Shape;141;p14"/>
          <p:cNvSpPr txBox="1"/>
          <p:nvPr>
            <p:ph idx="1" type="body"/>
          </p:nvPr>
        </p:nvSpPr>
        <p:spPr>
          <a:xfrm>
            <a:off x="1241625" y="1016450"/>
            <a:ext cx="7038900" cy="1883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solidFill>
                  <a:schemeClr val="accent4"/>
                </a:solidFill>
              </a:rPr>
              <a:t>The global wine </a:t>
            </a:r>
            <a:r>
              <a:rPr lang="en">
                <a:solidFill>
                  <a:schemeClr val="accent4"/>
                </a:solidFill>
              </a:rPr>
              <a:t>industry</a:t>
            </a:r>
            <a:r>
              <a:rPr lang="en">
                <a:solidFill>
                  <a:schemeClr val="accent4"/>
                </a:solidFill>
              </a:rPr>
              <a:t> is worth around US$350billion annually</a:t>
            </a:r>
            <a:endParaRPr>
              <a:solidFill>
                <a:schemeClr val="accent4"/>
              </a:solidFill>
            </a:endParaRPr>
          </a:p>
          <a:p>
            <a:pPr indent="0" lvl="0" marL="0" rtl="0" algn="ctr">
              <a:spcBef>
                <a:spcPts val="1200"/>
              </a:spcBef>
              <a:spcAft>
                <a:spcPts val="0"/>
              </a:spcAft>
              <a:buNone/>
            </a:pPr>
            <a:r>
              <a:rPr lang="en">
                <a:solidFill>
                  <a:schemeClr val="accent4"/>
                </a:solidFill>
              </a:rPr>
              <a:t>Globally 232 million hectolitres of wine is consumed per year</a:t>
            </a:r>
            <a:endParaRPr>
              <a:solidFill>
                <a:schemeClr val="accent4"/>
              </a:solidFill>
            </a:endParaRPr>
          </a:p>
          <a:p>
            <a:pPr indent="0" lvl="0" marL="0" rtl="0" algn="ctr">
              <a:spcBef>
                <a:spcPts val="1200"/>
              </a:spcBef>
              <a:spcAft>
                <a:spcPts val="0"/>
              </a:spcAft>
              <a:buNone/>
            </a:pPr>
            <a:r>
              <a:rPr lang="en">
                <a:solidFill>
                  <a:schemeClr val="accent4"/>
                </a:solidFill>
              </a:rPr>
              <a:t>That is over 30,933,333,333 bottles</a:t>
            </a:r>
            <a:endParaRPr>
              <a:solidFill>
                <a:schemeClr val="accent4"/>
              </a:solidFill>
            </a:endParaRPr>
          </a:p>
          <a:p>
            <a:pPr indent="0" lvl="0" marL="0" rtl="0" algn="ctr">
              <a:spcBef>
                <a:spcPts val="1200"/>
              </a:spcBef>
              <a:spcAft>
                <a:spcPts val="0"/>
              </a:spcAft>
              <a:buNone/>
            </a:pPr>
            <a:r>
              <a:rPr lang="en">
                <a:solidFill>
                  <a:schemeClr val="accent4"/>
                </a:solidFill>
              </a:rPr>
              <a:t>There are over 90,000 wine producers in the world</a:t>
            </a:r>
            <a:endParaRPr>
              <a:solidFill>
                <a:schemeClr val="accent4"/>
              </a:solidFill>
            </a:endParaRPr>
          </a:p>
          <a:p>
            <a:pPr indent="0" lvl="0" marL="0" rtl="0" algn="ctr">
              <a:spcBef>
                <a:spcPts val="1200"/>
              </a:spcBef>
              <a:spcAft>
                <a:spcPts val="1200"/>
              </a:spcAft>
              <a:buNone/>
            </a:pPr>
            <a:r>
              <a:rPr lang="en">
                <a:solidFill>
                  <a:schemeClr val="accent4"/>
                </a:solidFill>
              </a:rPr>
              <a:t>Nearly 1 million people work in the wine industry worldwide</a:t>
            </a:r>
            <a:endParaRPr>
              <a:solidFill>
                <a:schemeClr val="accent4"/>
              </a:solidFill>
            </a:endParaRPr>
          </a:p>
        </p:txBody>
      </p:sp>
      <p:sp>
        <p:nvSpPr>
          <p:cNvPr id="142" name="Google Shape;142;p14"/>
          <p:cNvSpPr txBox="1"/>
          <p:nvPr>
            <p:ph type="title"/>
          </p:nvPr>
        </p:nvSpPr>
        <p:spPr>
          <a:xfrm>
            <a:off x="495750" y="2964925"/>
            <a:ext cx="8152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 producer wants to get a bad reputation and risk sales</a:t>
            </a:r>
            <a:endParaRPr/>
          </a:p>
        </p:txBody>
      </p:sp>
      <p:pic>
        <p:nvPicPr>
          <p:cNvPr id="143" name="Google Shape;143;p14"/>
          <p:cNvPicPr preferRelativeResize="0"/>
          <p:nvPr/>
        </p:nvPicPr>
        <p:blipFill>
          <a:blip r:embed="rId3">
            <a:alphaModFix/>
          </a:blip>
          <a:stretch>
            <a:fillRect/>
          </a:stretch>
        </p:blipFill>
        <p:spPr>
          <a:xfrm>
            <a:off x="1997900" y="3595225"/>
            <a:ext cx="1034525" cy="1391150"/>
          </a:xfrm>
          <a:prstGeom prst="rect">
            <a:avLst/>
          </a:prstGeom>
          <a:noFill/>
          <a:ln>
            <a:noFill/>
          </a:ln>
        </p:spPr>
      </p:pic>
      <p:sp>
        <p:nvSpPr>
          <p:cNvPr id="144" name="Google Shape;144;p14"/>
          <p:cNvSpPr txBox="1"/>
          <p:nvPr/>
        </p:nvSpPr>
        <p:spPr>
          <a:xfrm rot="-889113">
            <a:off x="3234753" y="3759339"/>
            <a:ext cx="1726627" cy="9542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solidFill>
                  <a:srgbClr val="F4CCCC"/>
                </a:solidFill>
                <a:latin typeface="Pacifico"/>
                <a:ea typeface="Pacifico"/>
                <a:cs typeface="Pacifico"/>
                <a:sym typeface="Pacifico"/>
              </a:rPr>
              <a:t>No one</a:t>
            </a:r>
            <a:r>
              <a:rPr i="1" lang="en" sz="1700">
                <a:solidFill>
                  <a:srgbClr val="F4CCCC"/>
                </a:solidFill>
                <a:latin typeface="Pacifico"/>
                <a:ea typeface="Pacifico"/>
                <a:cs typeface="Pacifico"/>
                <a:sym typeface="Pacifico"/>
              </a:rPr>
              <a:t> likes bad wine!</a:t>
            </a:r>
            <a:endParaRPr i="1" sz="1700">
              <a:solidFill>
                <a:srgbClr val="F4CCCC"/>
              </a:solidFill>
              <a:latin typeface="Pacifico"/>
              <a:ea typeface="Pacifico"/>
              <a:cs typeface="Pacifico"/>
              <a:sym typeface="Pacific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1182575" y="392750"/>
            <a:ext cx="7590600" cy="1375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400">
                <a:solidFill>
                  <a:srgbClr val="00FFFF"/>
                </a:solidFill>
              </a:rPr>
              <a:t>Conclusion</a:t>
            </a:r>
            <a:r>
              <a:rPr lang="en" sz="1400">
                <a:solidFill>
                  <a:srgbClr val="00FFFF"/>
                </a:solidFill>
              </a:rPr>
              <a:t>:</a:t>
            </a:r>
            <a:r>
              <a:rPr lang="en" sz="1400">
                <a:solidFill>
                  <a:schemeClr val="accent4"/>
                </a:solidFill>
              </a:rPr>
              <a:t> Given the small difference in accuracy between the model picked by the Deep Learning Hyperband Tuner and Random Forest methods on the red data set and the superior performance of the Random Forest method on the white wine set my suggestion would be to implement the Random Forest method for both wine types. I would also suggest that further fanaggling of the Random Forest method may also be able to improve its performance further.</a:t>
            </a:r>
            <a:endParaRPr sz="1400">
              <a:solidFill>
                <a:schemeClr val="accent4"/>
              </a:solidFill>
            </a:endParaRPr>
          </a:p>
          <a:p>
            <a:pPr indent="0" lvl="0" marL="0" rtl="0" algn="l">
              <a:spcBef>
                <a:spcPts val="0"/>
              </a:spcBef>
              <a:spcAft>
                <a:spcPts val="0"/>
              </a:spcAft>
              <a:buNone/>
            </a:pPr>
            <a:r>
              <a:t/>
            </a:r>
            <a:endParaRPr sz="1400">
              <a:solidFill>
                <a:schemeClr val="accent4"/>
              </a:solidFill>
            </a:endParaRPr>
          </a:p>
          <a:p>
            <a:pPr indent="0" lvl="0" marL="0" rtl="0" algn="l">
              <a:spcBef>
                <a:spcPts val="0"/>
              </a:spcBef>
              <a:spcAft>
                <a:spcPts val="0"/>
              </a:spcAft>
              <a:buNone/>
            </a:pPr>
            <a:r>
              <a:t/>
            </a:r>
            <a:endParaRPr sz="1800"/>
          </a:p>
        </p:txBody>
      </p:sp>
      <p:sp>
        <p:nvSpPr>
          <p:cNvPr id="306" name="Google Shape;306;p32"/>
          <p:cNvSpPr txBox="1"/>
          <p:nvPr/>
        </p:nvSpPr>
        <p:spPr>
          <a:xfrm>
            <a:off x="2881575" y="1803350"/>
            <a:ext cx="3576900" cy="12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latin typeface="Montserrat"/>
                <a:ea typeface="Montserrat"/>
                <a:cs typeface="Montserrat"/>
                <a:sym typeface="Montserrat"/>
              </a:rPr>
              <a:t>So it would seem that despite more complex methods, Random Forest proves the below proverb!</a:t>
            </a:r>
            <a:endParaRPr>
              <a:solidFill>
                <a:srgbClr val="FFFF00"/>
              </a:solidFill>
              <a:latin typeface="Montserrat"/>
              <a:ea typeface="Montserrat"/>
              <a:cs typeface="Montserrat"/>
              <a:sym typeface="Montserrat"/>
            </a:endParaRPr>
          </a:p>
          <a:p>
            <a:pPr indent="0" lvl="0" marL="0" rtl="0" algn="l">
              <a:spcBef>
                <a:spcPts val="0"/>
              </a:spcBef>
              <a:spcAft>
                <a:spcPts val="0"/>
              </a:spcAft>
              <a:buNone/>
            </a:pPr>
            <a:r>
              <a:t/>
            </a:r>
            <a:endParaRPr>
              <a:latin typeface="Lato"/>
              <a:ea typeface="Lato"/>
              <a:cs typeface="Lato"/>
              <a:sym typeface="Lato"/>
            </a:endParaRPr>
          </a:p>
        </p:txBody>
      </p:sp>
      <p:pic>
        <p:nvPicPr>
          <p:cNvPr id="307" name="Google Shape;307;p32"/>
          <p:cNvPicPr preferRelativeResize="0"/>
          <p:nvPr/>
        </p:nvPicPr>
        <p:blipFill>
          <a:blip r:embed="rId3">
            <a:alphaModFix/>
          </a:blip>
          <a:stretch>
            <a:fillRect/>
          </a:stretch>
        </p:blipFill>
        <p:spPr>
          <a:xfrm>
            <a:off x="2572100" y="2669275"/>
            <a:ext cx="3999800" cy="2147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17375" y="233475"/>
            <a:ext cx="7038900" cy="73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88">
                <a:solidFill>
                  <a:srgbClr val="00FFFF"/>
                </a:solidFill>
              </a:rPr>
              <a:t>Data Source:</a:t>
            </a:r>
            <a:endParaRPr sz="1888">
              <a:solidFill>
                <a:srgbClr val="00FFFF"/>
              </a:solidFill>
            </a:endParaRPr>
          </a:p>
          <a:p>
            <a:pPr indent="0" lvl="0" marL="0" rtl="0" algn="l">
              <a:spcBef>
                <a:spcPts val="0"/>
              </a:spcBef>
              <a:spcAft>
                <a:spcPts val="0"/>
              </a:spcAft>
              <a:buNone/>
            </a:pPr>
            <a:r>
              <a:rPr lang="en" sz="1777" u="sng">
                <a:solidFill>
                  <a:schemeClr val="hlink"/>
                </a:solidFill>
                <a:hlinkClick r:id="rId3"/>
              </a:rPr>
              <a:t>Kaggle</a:t>
            </a:r>
            <a:endParaRPr sz="1777"/>
          </a:p>
        </p:txBody>
      </p:sp>
      <p:sp>
        <p:nvSpPr>
          <p:cNvPr id="150" name="Google Shape;150;p15"/>
          <p:cNvSpPr txBox="1"/>
          <p:nvPr>
            <p:ph idx="1" type="body"/>
          </p:nvPr>
        </p:nvSpPr>
        <p:spPr>
          <a:xfrm>
            <a:off x="1217375" y="750400"/>
            <a:ext cx="7038900" cy="57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rgbClr val="EA9999"/>
                </a:solidFill>
              </a:rPr>
              <a:t>Citations: P. Cortez, A.Cerdeira, F.Almeida and J.Reis Modeling wine preferences by data mining from physicochemical properties. In Decision Support Systems, Elsevier, 47(4):547-533, 2009.</a:t>
            </a:r>
            <a:endParaRPr/>
          </a:p>
        </p:txBody>
      </p:sp>
      <p:sp>
        <p:nvSpPr>
          <p:cNvPr id="151" name="Google Shape;151;p15"/>
          <p:cNvSpPr txBox="1"/>
          <p:nvPr>
            <p:ph type="title"/>
          </p:nvPr>
        </p:nvSpPr>
        <p:spPr>
          <a:xfrm>
            <a:off x="1173625" y="1172950"/>
            <a:ext cx="7038900" cy="96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00FFFF"/>
                </a:solidFill>
              </a:rPr>
              <a:t>Data Format:</a:t>
            </a:r>
            <a:endParaRPr sz="1700">
              <a:solidFill>
                <a:srgbClr val="00FFFF"/>
              </a:solidFill>
            </a:endParaRPr>
          </a:p>
          <a:p>
            <a:pPr indent="0" lvl="0" marL="0" rtl="0" algn="l">
              <a:spcBef>
                <a:spcPts val="0"/>
              </a:spcBef>
              <a:spcAft>
                <a:spcPts val="0"/>
              </a:spcAft>
              <a:buNone/>
            </a:pPr>
            <a:r>
              <a:rPr lang="en" sz="1400"/>
              <a:t>Red: </a:t>
            </a:r>
            <a:r>
              <a:rPr lang="en" sz="1400"/>
              <a:t>csv, </a:t>
            </a:r>
            <a:r>
              <a:rPr lang="en" sz="1400"/>
              <a:t>1599 lines, 12 columns with headers, size on disc 98.6kb</a:t>
            </a:r>
            <a:endParaRPr sz="1400"/>
          </a:p>
          <a:p>
            <a:pPr indent="0" lvl="0" marL="0" rtl="0" algn="l">
              <a:spcBef>
                <a:spcPts val="0"/>
              </a:spcBef>
              <a:spcAft>
                <a:spcPts val="0"/>
              </a:spcAft>
              <a:buNone/>
            </a:pPr>
            <a:r>
              <a:rPr lang="en" sz="1400"/>
              <a:t>White: csv, 4898 lines, 12 columns with headers, size on disc 262kb</a:t>
            </a:r>
            <a:endParaRPr sz="1400"/>
          </a:p>
        </p:txBody>
      </p:sp>
      <p:sp>
        <p:nvSpPr>
          <p:cNvPr id="152" name="Google Shape;152;p15"/>
          <p:cNvSpPr txBox="1"/>
          <p:nvPr>
            <p:ph type="title"/>
          </p:nvPr>
        </p:nvSpPr>
        <p:spPr>
          <a:xfrm>
            <a:off x="1173625" y="1916075"/>
            <a:ext cx="7736400" cy="300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922">
                <a:solidFill>
                  <a:srgbClr val="00FFFF"/>
                </a:solidFill>
              </a:rPr>
              <a:t>Data Explained:</a:t>
            </a:r>
            <a:endParaRPr sz="1922">
              <a:solidFill>
                <a:srgbClr val="00FFFF"/>
              </a:solidFill>
            </a:endParaRPr>
          </a:p>
          <a:p>
            <a:pPr indent="0" lvl="0" marL="0" rtl="0" algn="l">
              <a:spcBef>
                <a:spcPts val="0"/>
              </a:spcBef>
              <a:spcAft>
                <a:spcPts val="0"/>
              </a:spcAft>
              <a:buNone/>
            </a:pPr>
            <a:r>
              <a:rPr lang="en" sz="1550"/>
              <a:t>Fixed Acidity = Any non-volatile acids (do not evaporate easily)</a:t>
            </a:r>
            <a:endParaRPr sz="1550"/>
          </a:p>
          <a:p>
            <a:pPr indent="0" lvl="0" marL="0" rtl="0" algn="l">
              <a:spcBef>
                <a:spcPts val="0"/>
              </a:spcBef>
              <a:spcAft>
                <a:spcPts val="0"/>
              </a:spcAft>
              <a:buNone/>
            </a:pPr>
            <a:r>
              <a:rPr lang="en" sz="1550"/>
              <a:t>Volatile Acidity = Acetic acid. Too higher levels result in vinegar taste</a:t>
            </a:r>
            <a:endParaRPr sz="1550"/>
          </a:p>
          <a:p>
            <a:pPr indent="0" lvl="0" marL="0" rtl="0" algn="l">
              <a:spcBef>
                <a:spcPts val="0"/>
              </a:spcBef>
              <a:spcAft>
                <a:spcPts val="0"/>
              </a:spcAft>
              <a:buNone/>
            </a:pPr>
            <a:r>
              <a:rPr lang="en" sz="1550"/>
              <a:t>Citric Acid = Usually found in smaller quantities. Can add ‘freshness’</a:t>
            </a:r>
            <a:endParaRPr sz="1550"/>
          </a:p>
          <a:p>
            <a:pPr indent="0" lvl="0" marL="0" rtl="0" algn="l">
              <a:spcBef>
                <a:spcPts val="0"/>
              </a:spcBef>
              <a:spcAft>
                <a:spcPts val="0"/>
              </a:spcAft>
              <a:buNone/>
            </a:pPr>
            <a:r>
              <a:rPr lang="en" sz="1550"/>
              <a:t>Residual Sugar = Amount of sugar remaining after fermentation. Affects sweetness</a:t>
            </a:r>
            <a:endParaRPr sz="1550"/>
          </a:p>
          <a:p>
            <a:pPr indent="0" lvl="0" marL="0" rtl="0" algn="l">
              <a:spcBef>
                <a:spcPts val="0"/>
              </a:spcBef>
              <a:spcAft>
                <a:spcPts val="0"/>
              </a:spcAft>
              <a:buNone/>
            </a:pPr>
            <a:r>
              <a:rPr lang="en" sz="1550"/>
              <a:t>Chlorides = Salt</a:t>
            </a:r>
            <a:endParaRPr sz="1550"/>
          </a:p>
          <a:p>
            <a:pPr indent="0" lvl="0" marL="0" rtl="0" algn="l">
              <a:spcBef>
                <a:spcPts val="0"/>
              </a:spcBef>
              <a:spcAft>
                <a:spcPts val="0"/>
              </a:spcAft>
              <a:buNone/>
            </a:pPr>
            <a:r>
              <a:rPr lang="en" sz="1550"/>
              <a:t>Free Sulfur Dioxide = Unbound with other elements. Helps preserve</a:t>
            </a:r>
            <a:endParaRPr sz="1550"/>
          </a:p>
          <a:p>
            <a:pPr indent="0" lvl="0" marL="0" rtl="0" algn="l">
              <a:spcBef>
                <a:spcPts val="0"/>
              </a:spcBef>
              <a:spcAft>
                <a:spcPts val="0"/>
              </a:spcAft>
              <a:buNone/>
            </a:pPr>
            <a:r>
              <a:rPr lang="en" sz="1550"/>
              <a:t>Total Sulfur Dioxide = Free and bound</a:t>
            </a:r>
            <a:endParaRPr sz="1550"/>
          </a:p>
          <a:p>
            <a:pPr indent="0" lvl="0" marL="0" rtl="0" algn="l">
              <a:spcBef>
                <a:spcPts val="0"/>
              </a:spcBef>
              <a:spcAft>
                <a:spcPts val="0"/>
              </a:spcAft>
              <a:buNone/>
            </a:pPr>
            <a:r>
              <a:rPr lang="en" sz="1550"/>
              <a:t>Density = Expressed as a percentage of water (being 1)</a:t>
            </a:r>
            <a:endParaRPr sz="1550"/>
          </a:p>
          <a:p>
            <a:pPr indent="0" lvl="0" marL="0" rtl="0" algn="l">
              <a:spcBef>
                <a:spcPts val="0"/>
              </a:spcBef>
              <a:spcAft>
                <a:spcPts val="0"/>
              </a:spcAft>
              <a:buNone/>
            </a:pPr>
            <a:r>
              <a:rPr lang="en" sz="1550"/>
              <a:t>pH = Measure of acidity or base on a scale of 1 to 14</a:t>
            </a:r>
            <a:endParaRPr sz="1550"/>
          </a:p>
          <a:p>
            <a:pPr indent="0" lvl="0" marL="0" rtl="0" algn="l">
              <a:spcBef>
                <a:spcPts val="0"/>
              </a:spcBef>
              <a:spcAft>
                <a:spcPts val="0"/>
              </a:spcAft>
              <a:buNone/>
            </a:pPr>
            <a:r>
              <a:rPr lang="en" sz="1550"/>
              <a:t>Sulphates = An antimicrobial. Another method of preserving</a:t>
            </a:r>
            <a:endParaRPr sz="1550"/>
          </a:p>
          <a:p>
            <a:pPr indent="0" lvl="0" marL="0" rtl="0" algn="l">
              <a:spcBef>
                <a:spcPts val="0"/>
              </a:spcBef>
              <a:spcAft>
                <a:spcPts val="0"/>
              </a:spcAft>
              <a:buNone/>
            </a:pPr>
            <a:r>
              <a:rPr lang="en" sz="1550"/>
              <a:t>Alcohol = The fun bit</a:t>
            </a:r>
            <a:endParaRPr sz="1550"/>
          </a:p>
          <a:p>
            <a:pPr indent="0" lvl="0" marL="0" rtl="0" algn="l">
              <a:spcBef>
                <a:spcPts val="0"/>
              </a:spcBef>
              <a:spcAft>
                <a:spcPts val="0"/>
              </a:spcAft>
              <a:buNone/>
            </a:pPr>
            <a:r>
              <a:rPr lang="en" sz="1550"/>
              <a:t>Quality = Rated on a scale of 0 to 10</a:t>
            </a:r>
            <a:endParaRPr sz="15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098075" y="323725"/>
            <a:ext cx="7321200" cy="1009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1800"/>
              <a:t>Five different colab notebooks were employed for each wine type. One for data insights and four more each to try different ML approaches.</a:t>
            </a:r>
            <a:endParaRPr sz="1800"/>
          </a:p>
          <a:p>
            <a:pPr indent="0" lvl="0" marL="0" rtl="0" algn="ctr">
              <a:spcBef>
                <a:spcPts val="0"/>
              </a:spcBef>
              <a:spcAft>
                <a:spcPts val="0"/>
              </a:spcAft>
              <a:buNone/>
            </a:pPr>
            <a:r>
              <a:rPr lang="en" sz="1800"/>
              <a:t>The exact same approaches were tried on each data set.</a:t>
            </a:r>
            <a:endParaRPr sz="1800"/>
          </a:p>
          <a:p>
            <a:pPr indent="0" lvl="0" marL="0" rtl="0" algn="l">
              <a:spcBef>
                <a:spcPts val="0"/>
              </a:spcBef>
              <a:spcAft>
                <a:spcPts val="0"/>
              </a:spcAft>
              <a:buNone/>
            </a:pPr>
            <a:r>
              <a:t/>
            </a:r>
            <a:endParaRPr sz="1800"/>
          </a:p>
        </p:txBody>
      </p:sp>
      <p:sp>
        <p:nvSpPr>
          <p:cNvPr id="158" name="Google Shape;158;p16"/>
          <p:cNvSpPr txBox="1"/>
          <p:nvPr>
            <p:ph idx="1" type="body"/>
          </p:nvPr>
        </p:nvSpPr>
        <p:spPr>
          <a:xfrm>
            <a:off x="1695975" y="3989675"/>
            <a:ext cx="6125400" cy="690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800">
                <a:latin typeface="Montserrat"/>
                <a:ea typeface="Montserrat"/>
                <a:cs typeface="Montserrat"/>
                <a:sym typeface="Montserrat"/>
              </a:rPr>
              <a:t>These can be found on my GitHub repository </a:t>
            </a:r>
            <a:r>
              <a:rPr lang="en" sz="1800" u="sng">
                <a:solidFill>
                  <a:schemeClr val="accent5"/>
                </a:solidFill>
                <a:latin typeface="Montserrat"/>
                <a:ea typeface="Montserrat"/>
                <a:cs typeface="Montserrat"/>
                <a:sym typeface="Montserrat"/>
                <a:hlinkClick r:id="rId3">
                  <a:extLst>
                    <a:ext uri="{A12FA001-AC4F-418D-AE19-62706E023703}">
                      <ahyp:hlinkClr val="tx"/>
                    </a:ext>
                  </a:extLst>
                </a:hlinkClick>
              </a:rPr>
              <a:t>HERE</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spcBef>
                <a:spcPts val="0"/>
              </a:spcBef>
              <a:spcAft>
                <a:spcPts val="1200"/>
              </a:spcAft>
              <a:buNone/>
            </a:pPr>
            <a:r>
              <a:t/>
            </a:r>
            <a:endParaRPr/>
          </a:p>
        </p:txBody>
      </p:sp>
      <p:pic>
        <p:nvPicPr>
          <p:cNvPr id="159" name="Google Shape;159;p16"/>
          <p:cNvPicPr preferRelativeResize="0"/>
          <p:nvPr/>
        </p:nvPicPr>
        <p:blipFill>
          <a:blip r:embed="rId4">
            <a:alphaModFix/>
          </a:blip>
          <a:stretch>
            <a:fillRect/>
          </a:stretch>
        </p:blipFill>
        <p:spPr>
          <a:xfrm>
            <a:off x="3329651" y="1637500"/>
            <a:ext cx="2484700" cy="235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100100" y="393750"/>
            <a:ext cx="7729800" cy="51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FFFF"/>
                </a:solidFill>
              </a:rPr>
              <a:t>Data Insights: </a:t>
            </a:r>
            <a:r>
              <a:rPr lang="en" sz="1700">
                <a:solidFill>
                  <a:schemeClr val="accent4"/>
                </a:solidFill>
              </a:rPr>
              <a:t>Visualising our Quality (target) spread</a:t>
            </a:r>
            <a:endParaRPr sz="1700">
              <a:solidFill>
                <a:schemeClr val="accent4"/>
              </a:solidFill>
            </a:endParaRPr>
          </a:p>
        </p:txBody>
      </p:sp>
      <p:pic>
        <p:nvPicPr>
          <p:cNvPr id="165" name="Google Shape;165;p17"/>
          <p:cNvPicPr preferRelativeResize="0"/>
          <p:nvPr/>
        </p:nvPicPr>
        <p:blipFill>
          <a:blip r:embed="rId3">
            <a:alphaModFix/>
          </a:blip>
          <a:stretch>
            <a:fillRect/>
          </a:stretch>
        </p:blipFill>
        <p:spPr>
          <a:xfrm>
            <a:off x="1170875" y="1651200"/>
            <a:ext cx="3677649" cy="2574350"/>
          </a:xfrm>
          <a:prstGeom prst="rect">
            <a:avLst/>
          </a:prstGeom>
          <a:noFill/>
          <a:ln>
            <a:noFill/>
          </a:ln>
        </p:spPr>
      </p:pic>
      <p:pic>
        <p:nvPicPr>
          <p:cNvPr id="166" name="Google Shape;166;p17"/>
          <p:cNvPicPr preferRelativeResize="0"/>
          <p:nvPr/>
        </p:nvPicPr>
        <p:blipFill>
          <a:blip r:embed="rId4">
            <a:alphaModFix/>
          </a:blip>
          <a:stretch>
            <a:fillRect/>
          </a:stretch>
        </p:blipFill>
        <p:spPr>
          <a:xfrm>
            <a:off x="5017575" y="1651200"/>
            <a:ext cx="3677651" cy="2574350"/>
          </a:xfrm>
          <a:prstGeom prst="rect">
            <a:avLst/>
          </a:prstGeom>
          <a:noFill/>
          <a:ln>
            <a:noFill/>
          </a:ln>
        </p:spPr>
      </p:pic>
      <p:sp>
        <p:nvSpPr>
          <p:cNvPr id="167" name="Google Shape;167;p17"/>
          <p:cNvSpPr txBox="1"/>
          <p:nvPr/>
        </p:nvSpPr>
        <p:spPr>
          <a:xfrm>
            <a:off x="2608175" y="1065975"/>
            <a:ext cx="6702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168" name="Google Shape;168;p17"/>
          <p:cNvSpPr txBox="1"/>
          <p:nvPr/>
        </p:nvSpPr>
        <p:spPr>
          <a:xfrm>
            <a:off x="6404750" y="1065975"/>
            <a:ext cx="9033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189750"/>
            <a:ext cx="70389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1700">
                <a:solidFill>
                  <a:schemeClr val="accent4"/>
                </a:solidFill>
              </a:rPr>
              <a:t>Visualising our constituent spread (histogram)</a:t>
            </a:r>
            <a:endParaRPr sz="1700">
              <a:solidFill>
                <a:schemeClr val="accent4"/>
              </a:solidFill>
            </a:endParaRPr>
          </a:p>
          <a:p>
            <a:pPr indent="0" lvl="0" marL="0" rtl="0" algn="l">
              <a:spcBef>
                <a:spcPts val="0"/>
              </a:spcBef>
              <a:spcAft>
                <a:spcPts val="0"/>
              </a:spcAft>
              <a:buNone/>
            </a:pPr>
            <a:r>
              <a:t/>
            </a:r>
            <a:endParaRPr/>
          </a:p>
        </p:txBody>
      </p:sp>
      <p:pic>
        <p:nvPicPr>
          <p:cNvPr id="174" name="Google Shape;174;p18"/>
          <p:cNvPicPr preferRelativeResize="0"/>
          <p:nvPr/>
        </p:nvPicPr>
        <p:blipFill>
          <a:blip r:embed="rId3">
            <a:alphaModFix/>
          </a:blip>
          <a:stretch>
            <a:fillRect/>
          </a:stretch>
        </p:blipFill>
        <p:spPr>
          <a:xfrm>
            <a:off x="1297500" y="1237525"/>
            <a:ext cx="3487160" cy="3462150"/>
          </a:xfrm>
          <a:prstGeom prst="rect">
            <a:avLst/>
          </a:prstGeom>
          <a:noFill/>
          <a:ln>
            <a:noFill/>
          </a:ln>
        </p:spPr>
      </p:pic>
      <p:pic>
        <p:nvPicPr>
          <p:cNvPr id="175" name="Google Shape;175;p18"/>
          <p:cNvPicPr preferRelativeResize="0"/>
          <p:nvPr/>
        </p:nvPicPr>
        <p:blipFill>
          <a:blip r:embed="rId4">
            <a:alphaModFix/>
          </a:blip>
          <a:stretch>
            <a:fillRect/>
          </a:stretch>
        </p:blipFill>
        <p:spPr>
          <a:xfrm>
            <a:off x="5330701" y="1237525"/>
            <a:ext cx="3478635" cy="3462150"/>
          </a:xfrm>
          <a:prstGeom prst="rect">
            <a:avLst/>
          </a:prstGeom>
          <a:noFill/>
          <a:ln>
            <a:noFill/>
          </a:ln>
        </p:spPr>
      </p:pic>
      <p:sp>
        <p:nvSpPr>
          <p:cNvPr id="176" name="Google Shape;176;p18"/>
          <p:cNvSpPr txBox="1"/>
          <p:nvPr/>
        </p:nvSpPr>
        <p:spPr>
          <a:xfrm>
            <a:off x="2550013" y="699400"/>
            <a:ext cx="757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177" name="Google Shape;177;p18"/>
          <p:cNvSpPr txBox="1"/>
          <p:nvPr/>
        </p:nvSpPr>
        <p:spPr>
          <a:xfrm>
            <a:off x="6658300" y="699400"/>
            <a:ext cx="9405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53800" y="211625"/>
            <a:ext cx="70389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Visualising our </a:t>
            </a:r>
            <a:r>
              <a:rPr lang="en" sz="1700">
                <a:solidFill>
                  <a:schemeClr val="accent4"/>
                </a:solidFill>
              </a:rPr>
              <a:t>Outliers (box plots)</a:t>
            </a:r>
            <a:endParaRPr sz="1700">
              <a:solidFill>
                <a:schemeClr val="accent4"/>
              </a:solidFill>
            </a:endParaRPr>
          </a:p>
          <a:p>
            <a:pPr indent="0" lvl="0" marL="0" rtl="0" algn="l">
              <a:spcBef>
                <a:spcPts val="0"/>
              </a:spcBef>
              <a:spcAft>
                <a:spcPts val="0"/>
              </a:spcAft>
              <a:buNone/>
            </a:pPr>
            <a:r>
              <a:t/>
            </a:r>
            <a:endParaRPr/>
          </a:p>
        </p:txBody>
      </p:sp>
      <p:sp>
        <p:nvSpPr>
          <p:cNvPr id="183" name="Google Shape;183;p19"/>
          <p:cNvSpPr txBox="1"/>
          <p:nvPr/>
        </p:nvSpPr>
        <p:spPr>
          <a:xfrm>
            <a:off x="2579025" y="68472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184" name="Google Shape;184;p19"/>
          <p:cNvSpPr txBox="1"/>
          <p:nvPr/>
        </p:nvSpPr>
        <p:spPr>
          <a:xfrm>
            <a:off x="6636425" y="68472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185" name="Google Shape;185;p19"/>
          <p:cNvPicPr preferRelativeResize="0"/>
          <p:nvPr/>
        </p:nvPicPr>
        <p:blipFill>
          <a:blip r:embed="rId3">
            <a:alphaModFix/>
          </a:blip>
          <a:stretch>
            <a:fillRect/>
          </a:stretch>
        </p:blipFill>
        <p:spPr>
          <a:xfrm>
            <a:off x="1442050" y="1107425"/>
            <a:ext cx="2747050" cy="3680424"/>
          </a:xfrm>
          <a:prstGeom prst="rect">
            <a:avLst/>
          </a:prstGeom>
          <a:noFill/>
          <a:ln>
            <a:noFill/>
          </a:ln>
        </p:spPr>
      </p:pic>
      <p:pic>
        <p:nvPicPr>
          <p:cNvPr id="186" name="Google Shape;186;p19"/>
          <p:cNvPicPr preferRelativeResize="0"/>
          <p:nvPr/>
        </p:nvPicPr>
        <p:blipFill>
          <a:blip r:embed="rId4">
            <a:alphaModFix/>
          </a:blip>
          <a:stretch>
            <a:fillRect/>
          </a:stretch>
        </p:blipFill>
        <p:spPr>
          <a:xfrm>
            <a:off x="5509200" y="1107425"/>
            <a:ext cx="2747049" cy="3680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158375" y="211625"/>
            <a:ext cx="77643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Visualising Correlation of all </a:t>
            </a:r>
            <a:r>
              <a:rPr lang="en" sz="2000">
                <a:solidFill>
                  <a:schemeClr val="accent4"/>
                </a:solidFill>
              </a:rPr>
              <a:t>constituents</a:t>
            </a:r>
            <a:r>
              <a:rPr lang="en" sz="1700">
                <a:solidFill>
                  <a:schemeClr val="accent4"/>
                </a:solidFill>
              </a:rPr>
              <a:t> (heat maps)</a:t>
            </a:r>
            <a:endParaRPr sz="1700">
              <a:solidFill>
                <a:schemeClr val="accent4"/>
              </a:solidFill>
            </a:endParaRPr>
          </a:p>
          <a:p>
            <a:pPr indent="0" lvl="0" marL="0" rtl="0" algn="l">
              <a:spcBef>
                <a:spcPts val="0"/>
              </a:spcBef>
              <a:spcAft>
                <a:spcPts val="0"/>
              </a:spcAft>
              <a:buNone/>
            </a:pPr>
            <a:r>
              <a:t/>
            </a:r>
            <a:endParaRPr/>
          </a:p>
        </p:txBody>
      </p:sp>
      <p:sp>
        <p:nvSpPr>
          <p:cNvPr id="192" name="Google Shape;192;p20"/>
          <p:cNvSpPr txBox="1"/>
          <p:nvPr/>
        </p:nvSpPr>
        <p:spPr>
          <a:xfrm>
            <a:off x="2557150" y="837125"/>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193" name="Google Shape;193;p20"/>
          <p:cNvSpPr txBox="1"/>
          <p:nvPr/>
        </p:nvSpPr>
        <p:spPr>
          <a:xfrm>
            <a:off x="6629125" y="83712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194" name="Google Shape;194;p20"/>
          <p:cNvPicPr preferRelativeResize="0"/>
          <p:nvPr/>
        </p:nvPicPr>
        <p:blipFill>
          <a:blip r:embed="rId3">
            <a:alphaModFix/>
          </a:blip>
          <a:stretch>
            <a:fillRect/>
          </a:stretch>
        </p:blipFill>
        <p:spPr>
          <a:xfrm>
            <a:off x="800800" y="1412225"/>
            <a:ext cx="3965384" cy="3439851"/>
          </a:xfrm>
          <a:prstGeom prst="rect">
            <a:avLst/>
          </a:prstGeom>
          <a:noFill/>
          <a:ln>
            <a:noFill/>
          </a:ln>
        </p:spPr>
      </p:pic>
      <p:pic>
        <p:nvPicPr>
          <p:cNvPr id="195" name="Google Shape;195;p20"/>
          <p:cNvPicPr preferRelativeResize="0"/>
          <p:nvPr/>
        </p:nvPicPr>
        <p:blipFill>
          <a:blip r:embed="rId4">
            <a:alphaModFix/>
          </a:blip>
          <a:stretch>
            <a:fillRect/>
          </a:stretch>
        </p:blipFill>
        <p:spPr>
          <a:xfrm>
            <a:off x="4969584" y="1412225"/>
            <a:ext cx="3953120" cy="3439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132250" y="211625"/>
            <a:ext cx="7667400" cy="47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solidFill>
                  <a:srgbClr val="00FFFF"/>
                </a:solidFill>
              </a:rPr>
              <a:t>Data Insights: </a:t>
            </a:r>
            <a:r>
              <a:rPr lang="en" sz="2000">
                <a:solidFill>
                  <a:schemeClr val="accent4"/>
                </a:solidFill>
              </a:rPr>
              <a:t>Visualising Correlation of all </a:t>
            </a:r>
            <a:r>
              <a:rPr lang="en" sz="2000">
                <a:solidFill>
                  <a:schemeClr val="accent4"/>
                </a:solidFill>
              </a:rPr>
              <a:t>constituents</a:t>
            </a:r>
            <a:r>
              <a:rPr lang="en" sz="1700">
                <a:solidFill>
                  <a:schemeClr val="accent4"/>
                </a:solidFill>
              </a:rPr>
              <a:t> (pair plots)</a:t>
            </a:r>
            <a:endParaRPr sz="1700">
              <a:solidFill>
                <a:schemeClr val="accent4"/>
              </a:solidFill>
            </a:endParaRPr>
          </a:p>
          <a:p>
            <a:pPr indent="0" lvl="0" marL="0" rtl="0" algn="l">
              <a:spcBef>
                <a:spcPts val="0"/>
              </a:spcBef>
              <a:spcAft>
                <a:spcPts val="0"/>
              </a:spcAft>
              <a:buNone/>
            </a:pPr>
            <a:r>
              <a:t/>
            </a:r>
            <a:endParaRPr/>
          </a:p>
        </p:txBody>
      </p:sp>
      <p:sp>
        <p:nvSpPr>
          <p:cNvPr id="201" name="Google Shape;201;p21"/>
          <p:cNvSpPr txBox="1"/>
          <p:nvPr/>
        </p:nvSpPr>
        <p:spPr>
          <a:xfrm>
            <a:off x="2793200" y="684713"/>
            <a:ext cx="7578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Lato"/>
                <a:ea typeface="Lato"/>
                <a:cs typeface="Lato"/>
                <a:sym typeface="Lato"/>
              </a:rPr>
              <a:t>RED</a:t>
            </a:r>
            <a:endParaRPr>
              <a:solidFill>
                <a:srgbClr val="FF0000"/>
              </a:solidFill>
              <a:latin typeface="Lato"/>
              <a:ea typeface="Lato"/>
              <a:cs typeface="Lato"/>
              <a:sym typeface="Lato"/>
            </a:endParaRPr>
          </a:p>
        </p:txBody>
      </p:sp>
      <p:sp>
        <p:nvSpPr>
          <p:cNvPr id="202" name="Google Shape;202;p21"/>
          <p:cNvSpPr txBox="1"/>
          <p:nvPr/>
        </p:nvSpPr>
        <p:spPr>
          <a:xfrm>
            <a:off x="6620425" y="684725"/>
            <a:ext cx="940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p:txBody>
      </p:sp>
      <p:pic>
        <p:nvPicPr>
          <p:cNvPr id="203" name="Google Shape;203;p21"/>
          <p:cNvPicPr preferRelativeResize="0"/>
          <p:nvPr/>
        </p:nvPicPr>
        <p:blipFill>
          <a:blip r:embed="rId3">
            <a:alphaModFix/>
          </a:blip>
          <a:stretch>
            <a:fillRect/>
          </a:stretch>
        </p:blipFill>
        <p:spPr>
          <a:xfrm>
            <a:off x="1132250" y="1107413"/>
            <a:ext cx="3757050" cy="3768074"/>
          </a:xfrm>
          <a:prstGeom prst="rect">
            <a:avLst/>
          </a:prstGeom>
          <a:noFill/>
          <a:ln>
            <a:noFill/>
          </a:ln>
        </p:spPr>
      </p:pic>
      <p:pic>
        <p:nvPicPr>
          <p:cNvPr id="204" name="Google Shape;204;p21"/>
          <p:cNvPicPr preferRelativeResize="0"/>
          <p:nvPr/>
        </p:nvPicPr>
        <p:blipFill>
          <a:blip r:embed="rId4">
            <a:alphaModFix/>
          </a:blip>
          <a:stretch>
            <a:fillRect/>
          </a:stretch>
        </p:blipFill>
        <p:spPr>
          <a:xfrm>
            <a:off x="5111750" y="1112925"/>
            <a:ext cx="3757051" cy="3757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